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63" r:id="rId6"/>
    <p:sldId id="257" r:id="rId7"/>
    <p:sldId id="258" r:id="rId8"/>
    <p:sldId id="283" r:id="rId9"/>
    <p:sldId id="260" r:id="rId10"/>
    <p:sldId id="261" r:id="rId11"/>
    <p:sldId id="280" r:id="rId12"/>
    <p:sldId id="278" r:id="rId13"/>
    <p:sldId id="262" r:id="rId14"/>
    <p:sldId id="264" r:id="rId15"/>
    <p:sldId id="279" r:id="rId16"/>
    <p:sldId id="267" r:id="rId17"/>
    <p:sldId id="266" r:id="rId18"/>
    <p:sldId id="265" r:id="rId19"/>
    <p:sldId id="268" r:id="rId20"/>
    <p:sldId id="273" r:id="rId21"/>
    <p:sldId id="274" r:id="rId22"/>
    <p:sldId id="275" r:id="rId23"/>
    <p:sldId id="269" r:id="rId24"/>
    <p:sldId id="276" r:id="rId25"/>
    <p:sldId id="277" r:id="rId26"/>
    <p:sldId id="270" r:id="rId27"/>
    <p:sldId id="271" r:id="rId28"/>
    <p:sldId id="27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FFF"/>
    <a:srgbClr val="61D6FF"/>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144" autoAdjust="0"/>
  </p:normalViewPr>
  <p:slideViewPr>
    <p:cSldViewPr snapToGrid="0" showGuides="1">
      <p:cViewPr varScale="1">
        <p:scale>
          <a:sx n="58" d="100"/>
          <a:sy n="58" d="100"/>
        </p:scale>
        <p:origin x="1526" y="48"/>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6/28/2024</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6/28/2024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ossibility.teledyneimaging.com/invisible-becomes-visibl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a:t>Video showing 3 copies of the same site. The first has proper semantic HTML, (heading levels, landmark regions, etc.) sufficient alt values for images, and it is labeled as the "Good Site". The second is a "Bad Site" example. It looks visually like the Good site, but it does not use semantic HTML and just has styles applied to make it visually look the same. The third site has no styles, no semantic HTML, and looks like a horrible dumpster fire. All 3 score 100% on aXe DevTools and other automated Accessibility checks.</a:t>
            </a:r>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1334123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673568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16</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DevTools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18</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24</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25</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8EA7-8F5F-C0AE-D23F-918E8A059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C69BA2-3D1D-6736-C6F4-584060212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F39A5-1453-BE7B-08E3-D16E7B242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tend to see numbers like 25/26% or 1 in 4 thrown around when discussing how many people have a disability, which is a massive amount, especially when you consider that there are over 7.8 billion people in the world.</a:t>
            </a:r>
          </a:p>
          <a:p>
            <a:pPr marL="0" indent="0">
              <a:buNone/>
            </a:pPr>
            <a:endParaRPr lang="en-US" dirty="0"/>
          </a:p>
          <a:p>
            <a:pPr marL="0" indent="0">
              <a:buNone/>
            </a:pPr>
            <a:r>
              <a:rPr lang="en-US" dirty="0"/>
              <a:t>However, disability is more akin to the Electromagnetic spectrum. Especially because not all disability is obvious or visible. Much of it is unseen or difficult to perceive. Some of it is more obvious to people who are more sensitive to it. For example, you often hear that individuals who are neurodivergent will flock together and recognize one another quicker than those who are not.</a:t>
            </a:r>
          </a:p>
          <a:p>
            <a:pPr marL="0" indent="0">
              <a:buNone/>
            </a:pPr>
            <a:endParaRPr lang="en-US" dirty="0"/>
          </a:p>
          <a:p>
            <a:pPr marL="0" indent="0">
              <a:buNone/>
            </a:pPr>
            <a:r>
              <a:rPr lang="en-US" dirty="0"/>
              <a:t>The image is sourced from the following article, </a:t>
            </a:r>
            <a:r>
              <a:rPr lang="en-US" dirty="0">
                <a:hlinkClick r:id="rId3"/>
              </a:rPr>
              <a:t>When the Invisible Becomes Visible | Possibility | Teledyne Imaging</a:t>
            </a:r>
            <a:r>
              <a:rPr lang="en-US" dirty="0"/>
              <a:t> (https://possibility.teledyneimaging.com/invisible-becomes-visible/).</a:t>
            </a:r>
          </a:p>
        </p:txBody>
      </p:sp>
      <p:sp>
        <p:nvSpPr>
          <p:cNvPr id="4" name="Slide Number Placeholder 3">
            <a:extLst>
              <a:ext uri="{FF2B5EF4-FFF2-40B4-BE49-F238E27FC236}">
                <a16:creationId xmlns:a16="http://schemas.microsoft.com/office/drawing/2014/main" id="{EDE1785B-981E-33C1-679B-7B72A8CD740D}"/>
              </a:ext>
            </a:extLst>
          </p:cNvPr>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408296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60E3-DBCC-41F5-8295-DE4FBE28B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7347F-7B78-7988-3C63-BEF2722DE7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24144-6C26-136A-A462-F5F6A74A8B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UK /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Equality Act 2010 (EQA)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Public Sector Bodies (Websites and Mobile Applications) (No. 2) Accessibility Regulations 2018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European Accessibility Act (EAA)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Canada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Accessibility for Ontarians with Disabilities Act (AODA)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r>
              <a:rPr lang="en-US" dirty="0"/>
              <a:t>World Wide Web Consortium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p:txBody>
      </p:sp>
      <p:sp>
        <p:nvSpPr>
          <p:cNvPr id="4" name="Slide Number Placeholder 3">
            <a:extLst>
              <a:ext uri="{FF2B5EF4-FFF2-40B4-BE49-F238E27FC236}">
                <a16:creationId xmlns:a16="http://schemas.microsoft.com/office/drawing/2014/main" id="{3EBE0C8A-185F-F139-92E6-E7BF2320022C}"/>
              </a:ext>
            </a:extLst>
          </p:cNvPr>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1976497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1177968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buFont typeface="Arial" panose="020B0604020202020204" pitchFamily="34" charset="0"/>
              <a:buChar char="•"/>
            </a:pPr>
            <a:r>
              <a:rPr lang="en-US" sz="1600" b="1" dirty="0"/>
              <a:t>VGAR – Visa Global Accessibility Requirements</a:t>
            </a:r>
          </a:p>
          <a:p>
            <a:pPr marL="1200150" lvl="2" indent="-285750">
              <a:buFont typeface="Arial" panose="020B0604020202020204" pitchFamily="34" charset="0"/>
              <a:buChar char="•"/>
            </a:pPr>
            <a:r>
              <a:rPr lang="en-US" sz="1600" b="1" dirty="0"/>
              <a:t>URL</a:t>
            </a:r>
            <a:r>
              <a:rPr lang="en-US" sz="1600" b="0" dirty="0"/>
              <a:t>: https://developer.visa.com/pages/accessibility</a:t>
            </a:r>
          </a:p>
          <a:p>
            <a:pPr marL="742950" lvl="1" indent="-285750">
              <a:buFont typeface="Arial" panose="020B0604020202020204" pitchFamily="34" charset="0"/>
              <a:buChar char="•"/>
            </a:pPr>
            <a:r>
              <a:rPr lang="en-US" sz="1600" b="1" dirty="0"/>
              <a:t>Section 508 ICT Testing Baseline for Web</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This Baseline identifies the minimum requirements of any test process used to determine conformance of web content with the Revised Section 508 of the Rehabilitation Act of 1973, as amended (29 U.S.C. 794d)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dirty="0"/>
              <a:t>: https://ictbaseline.access-board.gov/</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BBC Accessibility Help</a:t>
            </a:r>
            <a:endParaRPr lang="en-US" sz="1600" b="0" dirty="0"/>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URL</a:t>
            </a:r>
            <a:r>
              <a:rPr lang="en-US" sz="1600" b="0" dirty="0"/>
              <a:t>: https://www.bbc.co.uk/accessibility/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t>aXe DevTools</a:t>
            </a:r>
            <a:r>
              <a:rPr lang="en-US" sz="1600" b="0" dirty="0"/>
              <a:t> &amp; </a:t>
            </a:r>
            <a:r>
              <a:rPr lang="en-US" sz="1600" b="1" dirty="0"/>
              <a:t>Accessibility Insights by Microsoft</a:t>
            </a:r>
            <a:r>
              <a:rPr lang="en-US" sz="1600" b="0" dirty="0"/>
              <a:t> have manual test plans included in their tools as guided manual testing.</a:t>
            </a:r>
            <a:endParaRPr lang="en-US" sz="1600" b="1" dirty="0"/>
          </a:p>
          <a:p>
            <a:pPr marL="1200150" lvl="2" indent="-285750">
              <a:buFont typeface="Arial" panose="020B0604020202020204" pitchFamily="34" charset="0"/>
              <a:buChar char="•"/>
            </a:pPr>
            <a:endParaRPr lang="en-US" sz="1600" b="0" dirty="0"/>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4155118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06/28/2024</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KCDC 2024</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06/28/2024</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KCDC 2024</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06/28/2024</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KCDC 2024</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06/28/2024</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KCDC 2024</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06/28/2024</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KCDC 2024</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06/28/2024</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KCDC 2024</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06/28/2024</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KCDC 2024</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06/28/2024</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KCDC 2024</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w3.org/WAI/policies/" TargetMode="External"/><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KCDC 2024</a:t>
            </a:r>
          </a:p>
        </p:txBody>
      </p:sp>
      <p:pic>
        <p:nvPicPr>
          <p:cNvPr id="5" name="Picture 4">
            <a:extLst>
              <a:ext uri="{FF2B5EF4-FFF2-40B4-BE49-F238E27FC236}">
                <a16:creationId xmlns:a16="http://schemas.microsoft.com/office/drawing/2014/main" id="{83C60812-D438-B2BC-8ED1-2275CA57FF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Building A11y Test Plans &amp; Processes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1089764" y="1485899"/>
            <a:ext cx="7548627" cy="4105104"/>
          </a:xfrm>
          <a:effectLst>
            <a:outerShdw blurRad="50800" dist="165100" dir="2700000" algn="ctr" rotWithShape="0">
              <a:srgbClr val="000000">
                <a:alpha val="43137"/>
              </a:srgbClr>
            </a:outerShdw>
          </a:effectLst>
        </p:spPr>
        <p:txBody>
          <a:bodyPr>
            <a:normAutofit/>
          </a:bodyPr>
          <a:lstStyle/>
          <a:p>
            <a:r>
              <a:rPr lang="en-US" dirty="0"/>
              <a:t>Start with Guidelines</a:t>
            </a:r>
          </a:p>
          <a:p>
            <a:r>
              <a:rPr lang="en-US" dirty="0"/>
              <a:t>Shift left and include throughout</a:t>
            </a:r>
          </a:p>
          <a:p>
            <a:r>
              <a:rPr lang="en-US" dirty="0"/>
              <a:t>Nothing without us</a:t>
            </a:r>
          </a:p>
          <a:p>
            <a:r>
              <a:rPr lang="en-US" dirty="0"/>
              <a:t>Manual and Automated</a:t>
            </a:r>
          </a:p>
          <a:p>
            <a:r>
              <a:rPr lang="en-US" dirty="0"/>
              <a:t>Screen reader and Keyboard accessible</a:t>
            </a:r>
          </a:p>
          <a:p>
            <a:r>
              <a:rPr lang="en-US" dirty="0"/>
              <a:t>Avoid “it works on my machine”</a:t>
            </a:r>
          </a:p>
          <a:p>
            <a:r>
              <a:rPr lang="en-US" dirty="0"/>
              <a:t>Learn from the experience of others</a:t>
            </a:r>
          </a:p>
        </p:txBody>
      </p:sp>
      <p:pic>
        <p:nvPicPr>
          <p:cNvPr id="13" name="Graphic 12" descr="Graph and note paper pads with pencil">
            <a:extLst>
              <a:ext uri="{FF2B5EF4-FFF2-40B4-BE49-F238E27FC236}">
                <a16:creationId xmlns:a16="http://schemas.microsoft.com/office/drawing/2014/main" id="{D1F51412-A64E-6975-C14F-09AEDAC69CC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
        <p:nvSpPr>
          <p:cNvPr id="2" name="Date Placeholder 1">
            <a:extLst>
              <a:ext uri="{FF2B5EF4-FFF2-40B4-BE49-F238E27FC236}">
                <a16:creationId xmlns:a16="http://schemas.microsoft.com/office/drawing/2014/main" id="{F5564650-8417-FCA4-7DAA-9ED5F4078BF2}"/>
              </a:ext>
            </a:extLst>
          </p:cNvPr>
          <p:cNvSpPr>
            <a:spLocks noGrp="1"/>
          </p:cNvSpPr>
          <p:nvPr>
            <p:ph type="dt" sz="half" idx="10"/>
          </p:nvPr>
        </p:nvSpPr>
        <p:spPr>
          <a:xfrm>
            <a:off x="394446" y="6356350"/>
            <a:ext cx="3639671" cy="365125"/>
          </a:xfrm>
        </p:spPr>
        <p:txBody>
          <a:bodyPr/>
          <a:lstStyle/>
          <a:p>
            <a:r>
              <a:rPr lang="en-US" b="1">
                <a:solidFill>
                  <a:schemeClr val="bg1"/>
                </a:solidFill>
              </a:rPr>
              <a:t>06/28/2024</a:t>
            </a:r>
            <a:endParaRPr lang="en-US" b="1" dirty="0">
              <a:solidFill>
                <a:schemeClr val="bg1"/>
              </a:solidFill>
            </a:endParaRPr>
          </a:p>
        </p:txBody>
      </p:sp>
      <p:sp>
        <p:nvSpPr>
          <p:cNvPr id="3" name="Footer Placeholder 2">
            <a:extLst>
              <a:ext uri="{FF2B5EF4-FFF2-40B4-BE49-F238E27FC236}">
                <a16:creationId xmlns:a16="http://schemas.microsoft.com/office/drawing/2014/main" id="{B26B0D77-503E-F071-F898-69BD25FE219E}"/>
              </a:ext>
            </a:extLst>
          </p:cNvPr>
          <p:cNvSpPr>
            <a:spLocks noGrp="1"/>
          </p:cNvSpPr>
          <p:nvPr>
            <p:ph type="ftr" sz="quarter" idx="11"/>
          </p:nvPr>
        </p:nvSpPr>
        <p:spPr>
          <a:xfrm>
            <a:off x="3372970" y="6356350"/>
            <a:ext cx="5459507"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4FEF78DD-F742-27AA-D1A6-2B66675AAC35}"/>
              </a:ext>
            </a:extLst>
          </p:cNvPr>
          <p:cNvSpPr>
            <a:spLocks noGrp="1"/>
          </p:cNvSpPr>
          <p:nvPr>
            <p:ph type="sldNum" sz="quarter" idx="12"/>
          </p:nvPr>
        </p:nvSpPr>
        <p:spPr>
          <a:xfrm>
            <a:off x="8166846" y="6356350"/>
            <a:ext cx="3639671" cy="365125"/>
          </a:xfrm>
        </p:spPr>
        <p:txBody>
          <a:bodyPr/>
          <a:lstStyle/>
          <a:p>
            <a:fld id="{427A02C9-A0CD-4A0B-81BC-708D5026A1F8}" type="slidenum">
              <a:rPr lang="en-US" b="1" smtClean="0">
                <a:solidFill>
                  <a:schemeClr val="bg1"/>
                </a:solidFill>
              </a:rPr>
              <a:t>11</a:t>
            </a:fld>
            <a:endParaRPr lang="en-US" b="1" dirty="0">
              <a:solidFill>
                <a:schemeClr val="bg1"/>
              </a:solidFill>
            </a:endParaRPr>
          </a:p>
        </p:txBody>
      </p:sp>
    </p:spTree>
    <p:extLst>
      <p:ext uri="{BB962C8B-B14F-4D97-AF65-F5344CB8AC3E}">
        <p14:creationId xmlns:p14="http://schemas.microsoft.com/office/powerpoint/2010/main" val="3951038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Manual vs Automated</a:t>
            </a:r>
          </a:p>
        </p:txBody>
      </p:sp>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12</a:t>
            </a:fld>
            <a:endParaRPr lang="en-US" b="1" dirty="0">
              <a:solidFill>
                <a:schemeClr val="bg1"/>
              </a:solidFill>
            </a:endParaRPr>
          </a:p>
        </p:txBody>
      </p:sp>
      <p:pic>
        <p:nvPicPr>
          <p:cNvPr id="3" name="Manual v Automated" descr="See speaker notes for description of video.">
            <a:hlinkClick r:id="" action="ppaction://media"/>
            <a:extLst>
              <a:ext uri="{FF2B5EF4-FFF2-40B4-BE49-F238E27FC236}">
                <a16:creationId xmlns:a16="http://schemas.microsoft.com/office/drawing/2014/main" id="{0127F58F-B196-D891-D23E-DE624ACA46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6717" y="1102290"/>
            <a:ext cx="9447428" cy="5109975"/>
          </a:xfrm>
          <a:prstGeom prst="rect">
            <a:avLst/>
          </a:prstGeom>
        </p:spPr>
      </p:pic>
    </p:spTree>
    <p:extLst>
      <p:ext uri="{BB962C8B-B14F-4D97-AF65-F5344CB8AC3E}">
        <p14:creationId xmlns:p14="http://schemas.microsoft.com/office/powerpoint/2010/main" val="180182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7186" y="1187561"/>
            <a:ext cx="7954951" cy="5025353"/>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2576" y="1187560"/>
            <a:ext cx="2705780" cy="5025353"/>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F996AC0-21F1-B985-DAAE-5D76E1AA4A10}"/>
              </a:ext>
            </a:extLst>
          </p:cNvPr>
          <p:cNvSpPr>
            <a:spLocks noGrp="1"/>
          </p:cNvSpPr>
          <p:nvPr>
            <p:ph type="dt" sz="half" idx="10"/>
          </p:nvPr>
        </p:nvSpPr>
        <p:spPr>
          <a:xfrm>
            <a:off x="367553" y="6356350"/>
            <a:ext cx="3639672"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17B074A5-98EC-CE59-1931-B080C59DFBC3}"/>
              </a:ext>
            </a:extLst>
          </p:cNvPr>
          <p:cNvSpPr>
            <a:spLocks noGrp="1"/>
          </p:cNvSpPr>
          <p:nvPr>
            <p:ph type="ftr" sz="quarter" idx="11"/>
          </p:nvPr>
        </p:nvSpPr>
        <p:spPr>
          <a:xfrm>
            <a:off x="3332629" y="6356350"/>
            <a:ext cx="5459508"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2A1FE91A-8CA1-3B25-D9EE-76F4FFF3A6D6}"/>
              </a:ext>
            </a:extLst>
          </p:cNvPr>
          <p:cNvSpPr>
            <a:spLocks noGrp="1"/>
          </p:cNvSpPr>
          <p:nvPr>
            <p:ph type="sldNum" sz="quarter" idx="12"/>
          </p:nvPr>
        </p:nvSpPr>
        <p:spPr>
          <a:xfrm>
            <a:off x="8139953" y="6356350"/>
            <a:ext cx="3639672" cy="365125"/>
          </a:xfrm>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286693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3"/>
          <a:stretch>
            <a:fillRect/>
          </a:stretch>
        </p:blipFill>
        <p:spPr>
          <a:xfrm>
            <a:off x="838200" y="1914581"/>
            <a:ext cx="4719101" cy="4356093"/>
          </a:xfrm>
          <a:prstGeom prst="rect">
            <a:avLst/>
          </a:prstGeom>
          <a:effectLst>
            <a:outerShdw blurRad="50800" dist="165100" dir="2700000" algn="tl" rotWithShape="0">
              <a:prstClr val="black">
                <a:alpha val="40000"/>
              </a:prstClr>
            </a:outerShdw>
          </a:effectLst>
        </p:spPr>
      </p:pic>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4"/>
          <a:stretch>
            <a:fillRect/>
          </a:stretch>
        </p:blipFill>
        <p:spPr>
          <a:xfrm>
            <a:off x="5683353" y="1135641"/>
            <a:ext cx="2492984" cy="5135034"/>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5"/>
          <a:stretch>
            <a:fillRect/>
          </a:stretch>
        </p:blipFill>
        <p:spPr>
          <a:xfrm>
            <a:off x="8417480" y="754857"/>
            <a:ext cx="2674080" cy="5601493"/>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8D0D7DD0-71E5-5756-BB3B-946778339DEA}"/>
              </a:ext>
            </a:extLst>
          </p:cNvPr>
          <p:cNvSpPr>
            <a:spLocks noGrp="1"/>
          </p:cNvSpPr>
          <p:nvPr>
            <p:ph type="dt" sz="half" idx="10"/>
          </p:nvPr>
        </p:nvSpPr>
        <p:spPr>
          <a:xfrm>
            <a:off x="313764" y="6356350"/>
            <a:ext cx="3693459"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9915604B-F387-22F9-9E61-EB0295B45165}"/>
              </a:ext>
            </a:extLst>
          </p:cNvPr>
          <p:cNvSpPr>
            <a:spLocks noGrp="1"/>
          </p:cNvSpPr>
          <p:nvPr>
            <p:ph type="ftr" sz="quarter" idx="11"/>
          </p:nvPr>
        </p:nvSpPr>
        <p:spPr>
          <a:xfrm>
            <a:off x="3251946" y="6356350"/>
            <a:ext cx="5540189"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1568768C-33B4-1DF9-E131-C67900A9994F}"/>
              </a:ext>
            </a:extLst>
          </p:cNvPr>
          <p:cNvSpPr>
            <a:spLocks noGrp="1"/>
          </p:cNvSpPr>
          <p:nvPr>
            <p:ph type="sldNum" sz="quarter" idx="12"/>
          </p:nvPr>
        </p:nvSpPr>
        <p:spPr>
          <a:xfrm>
            <a:off x="8086164" y="6356350"/>
            <a:ext cx="3693459" cy="365125"/>
          </a:xfrm>
        </p:spPr>
        <p:txBody>
          <a:bodyPr/>
          <a:lstStyle/>
          <a:p>
            <a:fld id="{427A02C9-A0CD-4A0B-81BC-708D5026A1F8}" type="slidenum">
              <a:rPr lang="en-US" b="1" smtClean="0">
                <a:solidFill>
                  <a:schemeClr val="bg1"/>
                </a:solidFill>
              </a:rPr>
              <a:t>14</a:t>
            </a:fld>
            <a:endParaRPr lang="en-US" b="1" dirty="0">
              <a:solidFill>
                <a:schemeClr val="bg1"/>
              </a:solidFill>
            </a:endParaRPr>
          </a:p>
        </p:txBody>
      </p:sp>
    </p:spTree>
    <p:extLst>
      <p:ext uri="{BB962C8B-B14F-4D97-AF65-F5344CB8AC3E}">
        <p14:creationId xmlns:p14="http://schemas.microsoft.com/office/powerpoint/2010/main" val="2144279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261781"/>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42787" y="1261781"/>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6" y="1714500"/>
            <a:ext cx="4806967" cy="3429000"/>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B5F58E7F-D0A1-6DF7-93FF-1630A9BAEE99}"/>
              </a:ext>
            </a:extLst>
          </p:cNvPr>
          <p:cNvSpPr>
            <a:spLocks noGrp="1"/>
          </p:cNvSpPr>
          <p:nvPr>
            <p:ph type="dt" sz="half" idx="10"/>
          </p:nvPr>
        </p:nvSpPr>
        <p:spPr>
          <a:xfrm>
            <a:off x="340658" y="6356350"/>
            <a:ext cx="3729317"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40DF8177-F530-F2FB-45E1-3D7E298ABE07}"/>
              </a:ext>
            </a:extLst>
          </p:cNvPr>
          <p:cNvSpPr>
            <a:spLocks noGrp="1"/>
          </p:cNvSpPr>
          <p:nvPr>
            <p:ph type="ftr" sz="quarter" idx="11"/>
          </p:nvPr>
        </p:nvSpPr>
        <p:spPr>
          <a:xfrm>
            <a:off x="3292288" y="6356350"/>
            <a:ext cx="5593976" cy="365125"/>
          </a:xfrm>
        </p:spPr>
        <p:txBody>
          <a:bodyPr/>
          <a:lstStyle/>
          <a:p>
            <a:r>
              <a:rPr lang="en-US" b="1">
                <a:solidFill>
                  <a:schemeClr val="bg1"/>
                </a:solidFill>
              </a:rPr>
              <a:t>KCDC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25AFA05-B45A-9DBB-54D7-5D78CD26A2E0}"/>
              </a:ext>
            </a:extLst>
          </p:cNvPr>
          <p:cNvSpPr>
            <a:spLocks noGrp="1"/>
          </p:cNvSpPr>
          <p:nvPr>
            <p:ph type="sldNum" sz="quarter" idx="12"/>
          </p:nvPr>
        </p:nvSpPr>
        <p:spPr>
          <a:xfrm>
            <a:off x="8113058" y="6356350"/>
            <a:ext cx="3729317" cy="365125"/>
          </a:xfrm>
        </p:spPr>
        <p:txBody>
          <a:bodyPr/>
          <a:lstStyle/>
          <a:p>
            <a:fld id="{427A02C9-A0CD-4A0B-81BC-708D5026A1F8}" type="slidenum">
              <a:rPr lang="en-US" b="1" smtClean="0">
                <a:solidFill>
                  <a:schemeClr val="bg1"/>
                </a:solidFill>
              </a:rPr>
              <a:t>15</a:t>
            </a:fld>
            <a:endParaRPr lang="en-US" b="1" dirty="0">
              <a:solidFill>
                <a:schemeClr val="bg1"/>
              </a:solidFill>
            </a:endParaRPr>
          </a:p>
        </p:txBody>
      </p:sp>
    </p:spTree>
    <p:extLst>
      <p:ext uri="{BB962C8B-B14F-4D97-AF65-F5344CB8AC3E}">
        <p14:creationId xmlns:p14="http://schemas.microsoft.com/office/powerpoint/2010/main" val="188401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4B4B158-99E6-F6CB-3565-050DB0863637}"/>
              </a:ext>
            </a:extLst>
          </p:cNvPr>
          <p:cNvSpPr>
            <a:spLocks noGrp="1"/>
          </p:cNvSpPr>
          <p:nvPr>
            <p:ph type="dt" sz="half" idx="10"/>
          </p:nvPr>
        </p:nvSpPr>
        <p:spPr>
          <a:xfrm>
            <a:off x="295835" y="6356350"/>
            <a:ext cx="3729318"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4B4643C4-F083-BD81-6E79-6A9BEF216799}"/>
              </a:ext>
            </a:extLst>
          </p:cNvPr>
          <p:cNvSpPr>
            <a:spLocks noGrp="1"/>
          </p:cNvSpPr>
          <p:nvPr>
            <p:ph type="ftr" sz="quarter" idx="11"/>
          </p:nvPr>
        </p:nvSpPr>
        <p:spPr>
          <a:xfrm>
            <a:off x="3225052" y="6356350"/>
            <a:ext cx="5593977"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B13E0879-6FB7-31A2-CA97-64AD5F50EBF3}"/>
              </a:ext>
            </a:extLst>
          </p:cNvPr>
          <p:cNvSpPr>
            <a:spLocks noGrp="1"/>
          </p:cNvSpPr>
          <p:nvPr>
            <p:ph type="sldNum" sz="quarter" idx="12"/>
          </p:nvPr>
        </p:nvSpPr>
        <p:spPr>
          <a:xfrm>
            <a:off x="8068235" y="6356350"/>
            <a:ext cx="3729318" cy="365125"/>
          </a:xfrm>
        </p:spPr>
        <p:txBody>
          <a:bodyPr/>
          <a:lstStyle/>
          <a:p>
            <a:fld id="{427A02C9-A0CD-4A0B-81BC-708D5026A1F8}" type="slidenum">
              <a:rPr lang="en-US" b="1" smtClean="0">
                <a:solidFill>
                  <a:schemeClr val="bg1"/>
                </a:solidFill>
              </a:rPr>
              <a:t>16</a:t>
            </a:fld>
            <a:endParaRPr lang="en-US" b="1" dirty="0">
              <a:solidFill>
                <a:schemeClr val="bg1"/>
              </a:solidFill>
            </a:endParaRPr>
          </a:p>
        </p:txBody>
      </p:sp>
    </p:spTree>
    <p:extLst>
      <p:ext uri="{BB962C8B-B14F-4D97-AF65-F5344CB8AC3E}">
        <p14:creationId xmlns:p14="http://schemas.microsoft.com/office/powerpoint/2010/main" val="1850105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DevTools</a:t>
            </a:r>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2599054" y="1416832"/>
            <a:ext cx="3286761" cy="4903039"/>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286761" cy="4866560"/>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1A8B710C-63D1-DE68-74A2-3447E161D282}"/>
              </a:ext>
            </a:extLst>
          </p:cNvPr>
          <p:cNvSpPr>
            <a:spLocks noGrp="1"/>
          </p:cNvSpPr>
          <p:nvPr>
            <p:ph type="dt" sz="half" idx="10"/>
          </p:nvPr>
        </p:nvSpPr>
        <p:spPr>
          <a:xfrm>
            <a:off x="367552" y="6356350"/>
            <a:ext cx="3675529"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1B241271-3A59-BCE1-237D-E2B236E091B2}"/>
              </a:ext>
            </a:extLst>
          </p:cNvPr>
          <p:cNvSpPr>
            <a:spLocks noGrp="1"/>
          </p:cNvSpPr>
          <p:nvPr>
            <p:ph type="ftr" sz="quarter" idx="11"/>
          </p:nvPr>
        </p:nvSpPr>
        <p:spPr>
          <a:xfrm>
            <a:off x="3332629" y="6356350"/>
            <a:ext cx="5513294"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11F6743F-25FF-C6E3-AFA7-9B1369577BD1}"/>
              </a:ext>
            </a:extLst>
          </p:cNvPr>
          <p:cNvSpPr>
            <a:spLocks noGrp="1"/>
          </p:cNvSpPr>
          <p:nvPr>
            <p:ph type="sldNum" sz="quarter" idx="12"/>
          </p:nvPr>
        </p:nvSpPr>
        <p:spPr>
          <a:xfrm>
            <a:off x="8139952" y="6356350"/>
            <a:ext cx="3675529" cy="365125"/>
          </a:xfrm>
        </p:spPr>
        <p:txBody>
          <a:bodyPr/>
          <a:lstStyle/>
          <a:p>
            <a:fld id="{427A02C9-A0CD-4A0B-81BC-708D5026A1F8}" type="slidenum">
              <a:rPr lang="en-US" b="1" smtClean="0">
                <a:solidFill>
                  <a:schemeClr val="bg1"/>
                </a:solidFill>
              </a:rPr>
              <a:t>17</a:t>
            </a:fld>
            <a:endParaRPr lang="en-US" b="1" dirty="0">
              <a:solidFill>
                <a:schemeClr val="bg1"/>
              </a:solidFill>
            </a:endParaRPr>
          </a:p>
        </p:txBody>
      </p:sp>
    </p:spTree>
    <p:extLst>
      <p:ext uri="{BB962C8B-B14F-4D97-AF65-F5344CB8AC3E}">
        <p14:creationId xmlns:p14="http://schemas.microsoft.com/office/powerpoint/2010/main" val="97942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B4828DC4-0651-1FD5-67D1-B99584FF9B28}"/>
              </a:ext>
            </a:extLst>
          </p:cNvPr>
          <p:cNvSpPr>
            <a:spLocks noGrp="1"/>
          </p:cNvSpPr>
          <p:nvPr>
            <p:ph type="dt" sz="half" idx="10"/>
          </p:nvPr>
        </p:nvSpPr>
        <p:spPr>
          <a:xfrm>
            <a:off x="412376" y="6356350"/>
            <a:ext cx="3603812"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2FAEA0B3-F491-0923-50E2-19E78D26E36E}"/>
              </a:ext>
            </a:extLst>
          </p:cNvPr>
          <p:cNvSpPr>
            <a:spLocks noGrp="1"/>
          </p:cNvSpPr>
          <p:nvPr>
            <p:ph type="ftr" sz="quarter" idx="11"/>
          </p:nvPr>
        </p:nvSpPr>
        <p:spPr>
          <a:xfrm>
            <a:off x="3399864" y="6356350"/>
            <a:ext cx="540571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D96E90B7-FE1A-A3F0-2C3F-E12A2272C1E4}"/>
              </a:ext>
            </a:extLst>
          </p:cNvPr>
          <p:cNvSpPr>
            <a:spLocks noGrp="1"/>
          </p:cNvSpPr>
          <p:nvPr>
            <p:ph type="sldNum" sz="quarter" idx="12"/>
          </p:nvPr>
        </p:nvSpPr>
        <p:spPr>
          <a:xfrm>
            <a:off x="8184776" y="6356350"/>
            <a:ext cx="3603812" cy="365125"/>
          </a:xfrm>
        </p:spPr>
        <p:txBody>
          <a:bodyPr/>
          <a:lstStyle/>
          <a:p>
            <a:fld id="{427A02C9-A0CD-4A0B-81BC-708D5026A1F8}" type="slidenum">
              <a:rPr lang="en-US" b="1" smtClean="0">
                <a:solidFill>
                  <a:schemeClr val="bg1"/>
                </a:solidFill>
              </a:rPr>
              <a:t>18</a:t>
            </a:fld>
            <a:endParaRPr lang="en-US" b="1" dirty="0">
              <a:solidFill>
                <a:schemeClr val="bg1"/>
              </a:solidFill>
            </a:endParaRPr>
          </a:p>
        </p:txBody>
      </p:sp>
    </p:spTree>
    <p:extLst>
      <p:ext uri="{BB962C8B-B14F-4D97-AF65-F5344CB8AC3E}">
        <p14:creationId xmlns:p14="http://schemas.microsoft.com/office/powerpoint/2010/main" val="69508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743499" y="1485899"/>
            <a:ext cx="8731897" cy="4708441"/>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7454507-4482-987C-A8FE-5F2140D51825}"/>
              </a:ext>
            </a:extLst>
          </p:cNvPr>
          <p:cNvSpPr>
            <a:spLocks noGrp="1"/>
          </p:cNvSpPr>
          <p:nvPr>
            <p:ph type="dt" sz="half" idx="10"/>
          </p:nvPr>
        </p:nvSpPr>
        <p:spPr>
          <a:xfrm>
            <a:off x="313765" y="6356350"/>
            <a:ext cx="3810000"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11CD1376-F5E8-72F3-9DA4-830B9BE48A36}"/>
              </a:ext>
            </a:extLst>
          </p:cNvPr>
          <p:cNvSpPr>
            <a:spLocks noGrp="1"/>
          </p:cNvSpPr>
          <p:nvPr>
            <p:ph type="ftr" sz="quarter" idx="11"/>
          </p:nvPr>
        </p:nvSpPr>
        <p:spPr>
          <a:xfrm>
            <a:off x="3251948" y="6356350"/>
            <a:ext cx="5715000"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FA0B28C3-766F-F6F2-7200-5F77C8A66184}"/>
              </a:ext>
            </a:extLst>
          </p:cNvPr>
          <p:cNvSpPr>
            <a:spLocks noGrp="1"/>
          </p:cNvSpPr>
          <p:nvPr>
            <p:ph type="sldNum" sz="quarter" idx="12"/>
          </p:nvPr>
        </p:nvSpPr>
        <p:spPr>
          <a:xfrm>
            <a:off x="8086165" y="6356350"/>
            <a:ext cx="3810000" cy="365125"/>
          </a:xfrm>
        </p:spPr>
        <p:txBody>
          <a:bodyPr/>
          <a:lstStyle/>
          <a:p>
            <a:fld id="{427A02C9-A0CD-4A0B-81BC-708D5026A1F8}" type="slidenum">
              <a:rPr lang="en-US" b="1" smtClean="0">
                <a:solidFill>
                  <a:schemeClr val="bg1"/>
                </a:solidFill>
              </a:rPr>
              <a:t>19</a:t>
            </a:fld>
            <a:endParaRPr lang="en-US" b="1" dirty="0">
              <a:solidFill>
                <a:schemeClr val="bg1"/>
              </a:solidFill>
            </a:endParaRPr>
          </a:p>
        </p:txBody>
      </p:sp>
    </p:spTree>
    <p:extLst>
      <p:ext uri="{BB962C8B-B14F-4D97-AF65-F5344CB8AC3E}">
        <p14:creationId xmlns:p14="http://schemas.microsoft.com/office/powerpoint/2010/main" val="160626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
        <p:nvSpPr>
          <p:cNvPr id="4" name="Date Placeholder 3">
            <a:extLst>
              <a:ext uri="{FF2B5EF4-FFF2-40B4-BE49-F238E27FC236}">
                <a16:creationId xmlns:a16="http://schemas.microsoft.com/office/drawing/2014/main" id="{A7234AD7-DCDF-49A3-FA4D-2EE9E6E567FC}"/>
              </a:ext>
            </a:extLst>
          </p:cNvPr>
          <p:cNvSpPr>
            <a:spLocks noGrp="1"/>
          </p:cNvSpPr>
          <p:nvPr>
            <p:ph type="dt" sz="half" idx="10"/>
          </p:nvPr>
        </p:nvSpPr>
        <p:spPr>
          <a:xfrm>
            <a:off x="385482" y="6356350"/>
            <a:ext cx="3666565"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35930408-74FB-7C66-1A4F-42F623D0F36A}"/>
              </a:ext>
            </a:extLst>
          </p:cNvPr>
          <p:cNvSpPr>
            <a:spLocks noGrp="1"/>
          </p:cNvSpPr>
          <p:nvPr>
            <p:ph type="ftr" sz="quarter" idx="11"/>
          </p:nvPr>
        </p:nvSpPr>
        <p:spPr>
          <a:xfrm>
            <a:off x="3359523" y="6356350"/>
            <a:ext cx="549984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a:xfrm>
            <a:off x="8157882" y="6356350"/>
            <a:ext cx="3666565" cy="365125"/>
          </a:xfrm>
        </p:spPr>
        <p:txBody>
          <a:bodyPr/>
          <a:lstStyle/>
          <a:p>
            <a:fld id="{427A02C9-A0CD-4A0B-81BC-708D5026A1F8}"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105990" y="4401539"/>
            <a:ext cx="5980019" cy="172945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DD05548B-946B-7F3B-8F6B-E29E022244F7}"/>
              </a:ext>
            </a:extLst>
          </p:cNvPr>
          <p:cNvSpPr>
            <a:spLocks noGrp="1"/>
          </p:cNvSpPr>
          <p:nvPr>
            <p:ph type="dt" sz="half" idx="10"/>
          </p:nvPr>
        </p:nvSpPr>
        <p:spPr>
          <a:xfrm>
            <a:off x="376518" y="6356350"/>
            <a:ext cx="3603811"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F9B9069D-4342-C54C-73C8-7D1BFFC5A3A7}"/>
              </a:ext>
            </a:extLst>
          </p:cNvPr>
          <p:cNvSpPr>
            <a:spLocks noGrp="1"/>
          </p:cNvSpPr>
          <p:nvPr>
            <p:ph type="ftr" sz="quarter" idx="11"/>
          </p:nvPr>
        </p:nvSpPr>
        <p:spPr>
          <a:xfrm>
            <a:off x="3346076" y="6356350"/>
            <a:ext cx="5405717" cy="365125"/>
          </a:xfrm>
        </p:spPr>
        <p:txBody>
          <a:bodyPr/>
          <a:lstStyle/>
          <a:p>
            <a:r>
              <a:rPr lang="en-US" b="1">
                <a:solidFill>
                  <a:schemeClr val="bg1"/>
                </a:solidFill>
              </a:rPr>
              <a:t>KCDC 2024</a:t>
            </a:r>
            <a:endParaRPr lang="en-US" b="1" dirty="0">
              <a:solidFill>
                <a:schemeClr val="bg1"/>
              </a:solidFill>
            </a:endParaRPr>
          </a:p>
        </p:txBody>
      </p:sp>
      <p:sp>
        <p:nvSpPr>
          <p:cNvPr id="7" name="Slide Number Placeholder 6">
            <a:extLst>
              <a:ext uri="{FF2B5EF4-FFF2-40B4-BE49-F238E27FC236}">
                <a16:creationId xmlns:a16="http://schemas.microsoft.com/office/drawing/2014/main" id="{C38EE9F7-0C74-2A9C-2974-A63D474F1CFA}"/>
              </a:ext>
            </a:extLst>
          </p:cNvPr>
          <p:cNvSpPr>
            <a:spLocks noGrp="1"/>
          </p:cNvSpPr>
          <p:nvPr>
            <p:ph type="sldNum" sz="quarter" idx="12"/>
          </p:nvPr>
        </p:nvSpPr>
        <p:spPr>
          <a:xfrm>
            <a:off x="8148918" y="6356350"/>
            <a:ext cx="3603811" cy="365125"/>
          </a:xfrm>
        </p:spPr>
        <p:txBody>
          <a:bodyPr/>
          <a:lstStyle/>
          <a:p>
            <a:fld id="{427A02C9-A0CD-4A0B-81BC-708D5026A1F8}" type="slidenum">
              <a:rPr lang="en-US" b="1" smtClean="0">
                <a:solidFill>
                  <a:schemeClr val="bg1"/>
                </a:solidFill>
              </a:rPr>
              <a:t>20</a:t>
            </a:fld>
            <a:endParaRPr lang="en-US" b="1" dirty="0">
              <a:solidFill>
                <a:schemeClr val="bg1"/>
              </a:solidFill>
            </a:endParaRPr>
          </a:p>
        </p:txBody>
      </p:sp>
    </p:spTree>
    <p:extLst>
      <p:ext uri="{BB962C8B-B14F-4D97-AF65-F5344CB8AC3E}">
        <p14:creationId xmlns:p14="http://schemas.microsoft.com/office/powerpoint/2010/main" val="3766812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164166" y="1022618"/>
            <a:ext cx="9863667" cy="517429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4621FDCC-76EA-92E0-0B77-6DDA72DA0E71}"/>
              </a:ext>
            </a:extLst>
          </p:cNvPr>
          <p:cNvSpPr>
            <a:spLocks noGrp="1"/>
          </p:cNvSpPr>
          <p:nvPr>
            <p:ph type="dt" sz="half" idx="10"/>
          </p:nvPr>
        </p:nvSpPr>
        <p:spPr>
          <a:xfrm>
            <a:off x="322728" y="6356350"/>
            <a:ext cx="3720353"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29066A46-5D15-63CB-2CF1-89537C4808FF}"/>
              </a:ext>
            </a:extLst>
          </p:cNvPr>
          <p:cNvSpPr>
            <a:spLocks noGrp="1"/>
          </p:cNvSpPr>
          <p:nvPr>
            <p:ph type="ftr" sz="quarter" idx="11"/>
          </p:nvPr>
        </p:nvSpPr>
        <p:spPr>
          <a:xfrm>
            <a:off x="3265393" y="6356350"/>
            <a:ext cx="5580530"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778A80FA-DA92-9EAE-2948-D498920F70E4}"/>
              </a:ext>
            </a:extLst>
          </p:cNvPr>
          <p:cNvSpPr>
            <a:spLocks noGrp="1"/>
          </p:cNvSpPr>
          <p:nvPr>
            <p:ph type="sldNum" sz="quarter" idx="12"/>
          </p:nvPr>
        </p:nvSpPr>
        <p:spPr>
          <a:xfrm>
            <a:off x="8095128" y="6356350"/>
            <a:ext cx="3720353" cy="365125"/>
          </a:xfrm>
        </p:spPr>
        <p:txBody>
          <a:bodyPr/>
          <a:lstStyle/>
          <a:p>
            <a:fld id="{427A02C9-A0CD-4A0B-81BC-708D5026A1F8}" type="slidenum">
              <a:rPr lang="en-US" b="1" smtClean="0">
                <a:solidFill>
                  <a:schemeClr val="bg1"/>
                </a:solidFill>
              </a:rPr>
              <a:t>21</a:t>
            </a:fld>
            <a:endParaRPr lang="en-US" b="1" dirty="0">
              <a:solidFill>
                <a:schemeClr val="bg1"/>
              </a:solidFill>
            </a:endParaRPr>
          </a:p>
        </p:txBody>
      </p:sp>
    </p:spTree>
    <p:extLst>
      <p:ext uri="{BB962C8B-B14F-4D97-AF65-F5344CB8AC3E}">
        <p14:creationId xmlns:p14="http://schemas.microsoft.com/office/powerpoint/2010/main" val="83592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838200" y="1038577"/>
            <a:ext cx="10596173" cy="4954693"/>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EDE2E463-FE54-9E2A-45B8-FD73699D820E}"/>
              </a:ext>
            </a:extLst>
          </p:cNvPr>
          <p:cNvSpPr>
            <a:spLocks noGrp="1"/>
          </p:cNvSpPr>
          <p:nvPr>
            <p:ph type="dt" sz="half" idx="10"/>
          </p:nvPr>
        </p:nvSpPr>
        <p:spPr>
          <a:xfrm>
            <a:off x="358588" y="6356350"/>
            <a:ext cx="3720353"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2EB4D493-5635-0F50-18B7-F84656A227C6}"/>
              </a:ext>
            </a:extLst>
          </p:cNvPr>
          <p:cNvSpPr>
            <a:spLocks noGrp="1"/>
          </p:cNvSpPr>
          <p:nvPr>
            <p:ph type="ftr" sz="quarter" idx="11"/>
          </p:nvPr>
        </p:nvSpPr>
        <p:spPr>
          <a:xfrm>
            <a:off x="3319182" y="6356350"/>
            <a:ext cx="5580530"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88DA9C6-713B-4545-6239-F4D75B966F2A}"/>
              </a:ext>
            </a:extLst>
          </p:cNvPr>
          <p:cNvSpPr>
            <a:spLocks noGrp="1"/>
          </p:cNvSpPr>
          <p:nvPr>
            <p:ph type="sldNum" sz="quarter" idx="12"/>
          </p:nvPr>
        </p:nvSpPr>
        <p:spPr>
          <a:xfrm>
            <a:off x="8130988" y="6356350"/>
            <a:ext cx="3720353" cy="365125"/>
          </a:xfrm>
        </p:spPr>
        <p:txBody>
          <a:bodyPr/>
          <a:lstStyle/>
          <a:p>
            <a:fld id="{427A02C9-A0CD-4A0B-81BC-708D5026A1F8}" type="slidenum">
              <a:rPr lang="en-US" b="1" smtClean="0">
                <a:solidFill>
                  <a:schemeClr val="bg1"/>
                </a:solidFill>
              </a:rPr>
              <a:t>22</a:t>
            </a:fld>
            <a:endParaRPr lang="en-US" b="1" dirty="0">
              <a:solidFill>
                <a:schemeClr val="bg1"/>
              </a:solidFill>
            </a:endParaRPr>
          </a:p>
        </p:txBody>
      </p:sp>
    </p:spTree>
    <p:extLst>
      <p:ext uri="{BB962C8B-B14F-4D97-AF65-F5344CB8AC3E}">
        <p14:creationId xmlns:p14="http://schemas.microsoft.com/office/powerpoint/2010/main" val="4274858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rotWithShape="1">
          <a:blip r:embed="rId2">
            <a:extLst>
              <a:ext uri="{28A0092B-C50C-407E-A947-70E740481C1C}">
                <a14:useLocalDpi xmlns:a14="http://schemas.microsoft.com/office/drawing/2010/main" val="0"/>
              </a:ext>
            </a:extLst>
          </a:blip>
          <a:srcRect t="8739" b="4549"/>
          <a:stretch/>
        </p:blipFill>
        <p:spPr>
          <a:xfrm>
            <a:off x="2292085" y="1241777"/>
            <a:ext cx="7607830" cy="4967129"/>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8967E9F-E8AF-7E7F-6DD1-DE7D295C7303}"/>
              </a:ext>
            </a:extLst>
          </p:cNvPr>
          <p:cNvSpPr>
            <a:spLocks noGrp="1"/>
          </p:cNvSpPr>
          <p:nvPr>
            <p:ph type="dt" sz="half" idx="10"/>
          </p:nvPr>
        </p:nvSpPr>
        <p:spPr>
          <a:xfrm>
            <a:off x="358588" y="6356350"/>
            <a:ext cx="3666565"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3BB9EE91-92A2-0AAA-C2E0-62ABD16B4AEE}"/>
              </a:ext>
            </a:extLst>
          </p:cNvPr>
          <p:cNvSpPr>
            <a:spLocks noGrp="1"/>
          </p:cNvSpPr>
          <p:nvPr>
            <p:ph type="ftr" sz="quarter" idx="11"/>
          </p:nvPr>
        </p:nvSpPr>
        <p:spPr>
          <a:xfrm>
            <a:off x="3319182" y="6356350"/>
            <a:ext cx="5499848"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E29ED7FD-D1F3-4F87-D4EC-C1FFE01A48D0}"/>
              </a:ext>
            </a:extLst>
          </p:cNvPr>
          <p:cNvSpPr>
            <a:spLocks noGrp="1"/>
          </p:cNvSpPr>
          <p:nvPr>
            <p:ph type="sldNum" sz="quarter" idx="12"/>
          </p:nvPr>
        </p:nvSpPr>
        <p:spPr>
          <a:xfrm>
            <a:off x="8130988" y="6356350"/>
            <a:ext cx="3666565" cy="365125"/>
          </a:xfrm>
        </p:spPr>
        <p:txBody>
          <a:bodyPr/>
          <a:lstStyle/>
          <a:p>
            <a:fld id="{427A02C9-A0CD-4A0B-81BC-708D5026A1F8}" type="slidenum">
              <a:rPr lang="en-US" b="1" smtClean="0">
                <a:solidFill>
                  <a:schemeClr val="bg1"/>
                </a:solidFill>
              </a:rPr>
              <a:t>23</a:t>
            </a:fld>
            <a:endParaRPr lang="en-US" b="1" dirty="0">
              <a:solidFill>
                <a:schemeClr val="bg1"/>
              </a:solidFill>
            </a:endParaRPr>
          </a:p>
        </p:txBody>
      </p:sp>
    </p:spTree>
    <p:extLst>
      <p:ext uri="{BB962C8B-B14F-4D97-AF65-F5344CB8AC3E}">
        <p14:creationId xmlns:p14="http://schemas.microsoft.com/office/powerpoint/2010/main" val="1866362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241778"/>
            <a:ext cx="10515600" cy="4935185"/>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
        <p:nvSpPr>
          <p:cNvPr id="4" name="Date Placeholder 3">
            <a:extLst>
              <a:ext uri="{FF2B5EF4-FFF2-40B4-BE49-F238E27FC236}">
                <a16:creationId xmlns:a16="http://schemas.microsoft.com/office/drawing/2014/main" id="{9B5C8507-8C99-F8F3-995E-2B1F90F96B81}"/>
              </a:ext>
            </a:extLst>
          </p:cNvPr>
          <p:cNvSpPr>
            <a:spLocks noGrp="1"/>
          </p:cNvSpPr>
          <p:nvPr>
            <p:ph type="dt" sz="half" idx="10"/>
          </p:nvPr>
        </p:nvSpPr>
        <p:spPr>
          <a:xfrm>
            <a:off x="430306" y="6356350"/>
            <a:ext cx="3576918"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BA811704-11F3-FEB4-3635-EAD8186D798D}"/>
              </a:ext>
            </a:extLst>
          </p:cNvPr>
          <p:cNvSpPr>
            <a:spLocks noGrp="1"/>
          </p:cNvSpPr>
          <p:nvPr>
            <p:ph type="ftr" sz="quarter" idx="11"/>
          </p:nvPr>
        </p:nvSpPr>
        <p:spPr>
          <a:xfrm>
            <a:off x="3426758" y="6356350"/>
            <a:ext cx="5365377"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A41F6397-5239-254E-8BA8-037D5E8275A9}"/>
              </a:ext>
            </a:extLst>
          </p:cNvPr>
          <p:cNvSpPr>
            <a:spLocks noGrp="1"/>
          </p:cNvSpPr>
          <p:nvPr>
            <p:ph type="sldNum" sz="quarter" idx="12"/>
          </p:nvPr>
        </p:nvSpPr>
        <p:spPr>
          <a:xfrm>
            <a:off x="8202706" y="6356350"/>
            <a:ext cx="3576918" cy="365125"/>
          </a:xfrm>
        </p:spPr>
        <p:txBody>
          <a:bodyPr/>
          <a:lstStyle/>
          <a:p>
            <a:fld id="{427A02C9-A0CD-4A0B-81BC-708D5026A1F8}" type="slidenum">
              <a:rPr lang="en-US" b="1" smtClean="0">
                <a:solidFill>
                  <a:schemeClr val="bg1"/>
                </a:solidFill>
              </a:rPr>
              <a:t>24</a:t>
            </a:fld>
            <a:endParaRPr lang="en-US" b="1" dirty="0">
              <a:solidFill>
                <a:schemeClr val="bg1"/>
              </a:solidFill>
            </a:endParaRPr>
          </a:p>
        </p:txBody>
      </p:sp>
    </p:spTree>
    <p:extLst>
      <p:ext uri="{BB962C8B-B14F-4D97-AF65-F5344CB8AC3E}">
        <p14:creationId xmlns:p14="http://schemas.microsoft.com/office/powerpoint/2010/main" val="1331074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945975"/>
          </a:xfrm>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016001"/>
            <a:ext cx="12192000" cy="484504"/>
          </a:xfrm>
          <a:effectLst>
            <a:outerShdw blurRad="50800" dist="165100" dir="2700000" algn="ctr" rotWithShape="0">
              <a:srgbClr val="000000">
                <a:alpha val="43137"/>
              </a:srgbClr>
            </a:outerShdw>
          </a:effectLst>
        </p:spPr>
        <p:txBody>
          <a:bodyPr>
            <a:noAutofit/>
          </a:bodyPr>
          <a:lstStyle/>
          <a:p>
            <a:pPr marL="0" indent="0" algn="ctr">
              <a:buNone/>
            </a:pPr>
            <a:r>
              <a:rPr lang="en-US" sz="3200" dirty="0"/>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546534"/>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21557" y="2125394"/>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9508" y="2974398"/>
            <a:ext cx="2182565" cy="218256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94A2283-3CFB-033A-D163-EB3690E4BBA2}"/>
              </a:ext>
            </a:extLst>
          </p:cNvPr>
          <p:cNvSpPr>
            <a:spLocks noGrp="1"/>
          </p:cNvSpPr>
          <p:nvPr>
            <p:ph type="dt" sz="half" idx="10"/>
          </p:nvPr>
        </p:nvSpPr>
        <p:spPr>
          <a:xfrm>
            <a:off x="295835" y="6356350"/>
            <a:ext cx="3679564" cy="365125"/>
          </a:xfrm>
        </p:spPr>
        <p:txBody>
          <a:bodyPr/>
          <a:lstStyle/>
          <a:p>
            <a:r>
              <a:rPr lang="en-US" b="1">
                <a:solidFill>
                  <a:schemeClr val="bg1"/>
                </a:solidFill>
              </a:rPr>
              <a:t>06/28/2024</a:t>
            </a:r>
            <a:endParaRPr lang="en-US" b="1" dirty="0">
              <a:solidFill>
                <a:schemeClr val="bg1"/>
              </a:solidFill>
            </a:endParaRPr>
          </a:p>
        </p:txBody>
      </p:sp>
      <p:sp>
        <p:nvSpPr>
          <p:cNvPr id="6" name="Footer Placeholder 5">
            <a:extLst>
              <a:ext uri="{FF2B5EF4-FFF2-40B4-BE49-F238E27FC236}">
                <a16:creationId xmlns:a16="http://schemas.microsoft.com/office/drawing/2014/main" id="{2FAF8403-A973-3629-8BD3-1BEE7218BD1A}"/>
              </a:ext>
            </a:extLst>
          </p:cNvPr>
          <p:cNvSpPr>
            <a:spLocks noGrp="1"/>
          </p:cNvSpPr>
          <p:nvPr>
            <p:ph type="ftr" sz="quarter" idx="11"/>
          </p:nvPr>
        </p:nvSpPr>
        <p:spPr>
          <a:xfrm>
            <a:off x="3225053" y="6356350"/>
            <a:ext cx="5519346" cy="365125"/>
          </a:xfrm>
        </p:spPr>
        <p:txBody>
          <a:bodyPr/>
          <a:lstStyle/>
          <a:p>
            <a:r>
              <a:rPr lang="en-US" b="1">
                <a:solidFill>
                  <a:schemeClr val="bg1"/>
                </a:solidFill>
              </a:rPr>
              <a:t>KCDC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D718F12-BFC2-6198-3686-AC981A583C1C}"/>
              </a:ext>
            </a:extLst>
          </p:cNvPr>
          <p:cNvSpPr>
            <a:spLocks noGrp="1"/>
          </p:cNvSpPr>
          <p:nvPr>
            <p:ph type="sldNum" sz="quarter" idx="12"/>
          </p:nvPr>
        </p:nvSpPr>
        <p:spPr>
          <a:xfrm>
            <a:off x="8068235" y="6356350"/>
            <a:ext cx="3679564" cy="365125"/>
          </a:xfrm>
        </p:spPr>
        <p:txBody>
          <a:bodyPr/>
          <a:lstStyle/>
          <a:p>
            <a:fld id="{427A02C9-A0CD-4A0B-81BC-708D5026A1F8}" type="slidenum">
              <a:rPr lang="en-US" b="1" smtClean="0">
                <a:solidFill>
                  <a:schemeClr val="bg1"/>
                </a:solidFill>
              </a:rPr>
              <a:t>25</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325217"/>
            <a:ext cx="10515600" cy="4518991"/>
          </a:xfrm>
          <a:effectLst>
            <a:outerShdw blurRad="50800" dist="165100" dir="2700000" algn="ctr" rotWithShape="0">
              <a:srgbClr val="000000">
                <a:alpha val="43137"/>
              </a:srgbClr>
            </a:outerShdw>
          </a:effectLst>
        </p:spPr>
        <p:txBody>
          <a:bodyPr>
            <a:normAutofit lnSpcReduction="10000"/>
          </a:bodyPr>
          <a:lstStyle/>
          <a:p>
            <a:r>
              <a:rPr lang="en-US" dirty="0"/>
              <a:t>What is Accessibility?</a:t>
            </a:r>
          </a:p>
          <a:p>
            <a:r>
              <a:rPr lang="en-US" dirty="0"/>
              <a:t>The Spectrum of Disability</a:t>
            </a:r>
          </a:p>
          <a:p>
            <a:r>
              <a:rPr lang="en-US" dirty="0"/>
              <a:t>Why?</a:t>
            </a:r>
          </a:p>
          <a:p>
            <a:r>
              <a:rPr lang="en-US" dirty="0"/>
              <a:t>How to decide what is Accessible?</a:t>
            </a:r>
          </a:p>
          <a:p>
            <a:r>
              <a:rPr lang="en-US" dirty="0"/>
              <a:t>Importance of User Feedback &amp; Experience</a:t>
            </a:r>
          </a:p>
          <a:p>
            <a:r>
              <a:rPr lang="en-US" dirty="0"/>
              <a:t>Building A11y Test Plans &amp; Processes</a:t>
            </a:r>
          </a:p>
          <a:p>
            <a:r>
              <a:rPr lang="en-US" dirty="0"/>
              <a:t>Tools &amp; Resources</a:t>
            </a:r>
          </a:p>
          <a:p>
            <a:r>
              <a:rPr lang="en-US" dirty="0"/>
              <a:t>Manual vs Automated</a:t>
            </a:r>
          </a:p>
          <a:p>
            <a:r>
              <a:rPr lang="en-US" dirty="0"/>
              <a:t>Tool &amp; Resource Examples</a:t>
            </a:r>
          </a:p>
        </p:txBody>
      </p:sp>
      <p:sp>
        <p:nvSpPr>
          <p:cNvPr id="4" name="Date Placeholder 3">
            <a:extLst>
              <a:ext uri="{FF2B5EF4-FFF2-40B4-BE49-F238E27FC236}">
                <a16:creationId xmlns:a16="http://schemas.microsoft.com/office/drawing/2014/main" id="{DB3F26DD-8951-D230-0FE3-B8BF66C8113F}"/>
              </a:ext>
            </a:extLst>
          </p:cNvPr>
          <p:cNvSpPr>
            <a:spLocks noGrp="1"/>
          </p:cNvSpPr>
          <p:nvPr>
            <p:ph type="dt" sz="half" idx="10"/>
          </p:nvPr>
        </p:nvSpPr>
        <p:spPr>
          <a:xfrm>
            <a:off x="358588" y="6356350"/>
            <a:ext cx="3711388"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81999CED-01A4-1115-21C1-CFF24AA5AEA4}"/>
              </a:ext>
            </a:extLst>
          </p:cNvPr>
          <p:cNvSpPr>
            <a:spLocks noGrp="1"/>
          </p:cNvSpPr>
          <p:nvPr>
            <p:ph type="ftr" sz="quarter" idx="11"/>
          </p:nvPr>
        </p:nvSpPr>
        <p:spPr>
          <a:xfrm>
            <a:off x="3319182" y="6356350"/>
            <a:ext cx="5567082"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EF1D5B0F-BAAB-E566-C516-3AFFECF30829}"/>
              </a:ext>
            </a:extLst>
          </p:cNvPr>
          <p:cNvSpPr>
            <a:spLocks noGrp="1"/>
          </p:cNvSpPr>
          <p:nvPr>
            <p:ph type="sldNum" sz="quarter" idx="12"/>
          </p:nvPr>
        </p:nvSpPr>
        <p:spPr>
          <a:xfrm>
            <a:off x="8130988" y="6356350"/>
            <a:ext cx="3711388" cy="365125"/>
          </a:xfrm>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3F6D529E-D8E6-5FA8-BD85-14312F58C035}"/>
              </a:ext>
            </a:extLst>
          </p:cNvPr>
          <p:cNvSpPr>
            <a:spLocks noGrp="1"/>
          </p:cNvSpPr>
          <p:nvPr>
            <p:ph type="dt" sz="half" idx="10"/>
          </p:nvPr>
        </p:nvSpPr>
        <p:spPr>
          <a:xfrm>
            <a:off x="376518" y="6356350"/>
            <a:ext cx="3729317"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AF4593C0-78E5-0D84-137C-2BC5639F0C9B}"/>
              </a:ext>
            </a:extLst>
          </p:cNvPr>
          <p:cNvSpPr>
            <a:spLocks noGrp="1"/>
          </p:cNvSpPr>
          <p:nvPr>
            <p:ph type="ftr" sz="quarter" idx="11"/>
          </p:nvPr>
        </p:nvSpPr>
        <p:spPr>
          <a:xfrm>
            <a:off x="3346077" y="6356350"/>
            <a:ext cx="5593976"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95BCF87-A1A6-6780-A3CA-FDBEAB3ADB68}"/>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55A43A3-4D7A-C3EA-98AA-DFEF59EDB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AC3DA-81FF-DFBD-EC82-60CB7BDA5098}"/>
              </a:ext>
            </a:extLst>
          </p:cNvPr>
          <p:cNvSpPr>
            <a:spLocks noGrp="1"/>
          </p:cNvSpPr>
          <p:nvPr>
            <p:ph type="title"/>
          </p:nvPr>
        </p:nvSpPr>
        <p:spPr/>
        <p:txBody>
          <a:bodyPr/>
          <a:lstStyle/>
          <a:p>
            <a:r>
              <a:rPr lang="en-US" dirty="0"/>
              <a:t>The Spectrum of Disability</a:t>
            </a:r>
          </a:p>
        </p:txBody>
      </p:sp>
      <p:sp>
        <p:nvSpPr>
          <p:cNvPr id="4" name="Date Placeholder 3">
            <a:extLst>
              <a:ext uri="{FF2B5EF4-FFF2-40B4-BE49-F238E27FC236}">
                <a16:creationId xmlns:a16="http://schemas.microsoft.com/office/drawing/2014/main" id="{D285731E-F65A-EB83-E8C7-29465FF5C72F}"/>
              </a:ext>
            </a:extLst>
          </p:cNvPr>
          <p:cNvSpPr>
            <a:spLocks noGrp="1"/>
          </p:cNvSpPr>
          <p:nvPr>
            <p:ph type="dt" sz="half" idx="10"/>
          </p:nvPr>
        </p:nvSpPr>
        <p:spPr>
          <a:xfrm>
            <a:off x="412376" y="6356350"/>
            <a:ext cx="3666565"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C89CE614-381A-4141-36BB-6396CFBAC4F3}"/>
              </a:ext>
            </a:extLst>
          </p:cNvPr>
          <p:cNvSpPr>
            <a:spLocks noGrp="1"/>
          </p:cNvSpPr>
          <p:nvPr>
            <p:ph type="ftr" sz="quarter" idx="11"/>
          </p:nvPr>
        </p:nvSpPr>
        <p:spPr>
          <a:xfrm>
            <a:off x="3399864" y="6356350"/>
            <a:ext cx="549984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4A5846AD-746F-8B0C-ECA3-1BC18A42606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5</a:t>
            </a:fld>
            <a:endParaRPr lang="en-US" b="1" dirty="0">
              <a:solidFill>
                <a:schemeClr val="bg1"/>
              </a:solidFill>
            </a:endParaRPr>
          </a:p>
        </p:txBody>
      </p:sp>
      <p:pic>
        <p:nvPicPr>
          <p:cNvPr id="13" name="Content Placeholder 12" descr="The Electromagnetic Spectrum shown as a bar divided up into the different segments (Radio, Microwave, Infrared, Visible, Ultraviolet, X-Ray, and Gamma Ray). The visible spectrum is a very tiny, rainbow colored sliver of the overall spectrum. The visible portion is also displayed as a larger separate bar to show how it is divided up between different colors.">
            <a:extLst>
              <a:ext uri="{FF2B5EF4-FFF2-40B4-BE49-F238E27FC236}">
                <a16:creationId xmlns:a16="http://schemas.microsoft.com/office/drawing/2014/main" id="{363DE962-0D7D-9B42-285D-41C7984D167F}"/>
              </a:ext>
            </a:extLst>
          </p:cNvPr>
          <p:cNvPicPr>
            <a:picLocks noGrp="1" noChangeAspect="1"/>
          </p:cNvPicPr>
          <p:nvPr>
            <p:ph idx="1"/>
          </p:nvPr>
        </p:nvPicPr>
        <p:blipFill>
          <a:blip r:embed="rId4"/>
          <a:stretch>
            <a:fillRect/>
          </a:stretch>
        </p:blipFill>
        <p:spPr>
          <a:xfrm>
            <a:off x="438633" y="1760519"/>
            <a:ext cx="11314734" cy="3336962"/>
          </a:xfrm>
          <a:effectLst>
            <a:outerShdw blurRad="50800" dist="177800" dir="2700000" algn="tl" rotWithShape="0">
              <a:prstClr val="black">
                <a:alpha val="40000"/>
              </a:prstClr>
            </a:outerShdw>
          </a:effectLst>
        </p:spPr>
      </p:pic>
    </p:spTree>
    <p:extLst>
      <p:ext uri="{BB962C8B-B14F-4D97-AF65-F5344CB8AC3E}">
        <p14:creationId xmlns:p14="http://schemas.microsoft.com/office/powerpoint/2010/main" val="1537548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fontScale="92500"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pPr marL="0" indent="0">
              <a:buNone/>
            </a:pPr>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4" name="Date Placeholder 3">
            <a:extLst>
              <a:ext uri="{FF2B5EF4-FFF2-40B4-BE49-F238E27FC236}">
                <a16:creationId xmlns:a16="http://schemas.microsoft.com/office/drawing/2014/main" id="{85E5765A-8578-3377-F5AF-A8FF42083669}"/>
              </a:ext>
            </a:extLst>
          </p:cNvPr>
          <p:cNvSpPr>
            <a:spLocks noGrp="1"/>
          </p:cNvSpPr>
          <p:nvPr>
            <p:ph type="dt" sz="half" idx="10"/>
          </p:nvPr>
        </p:nvSpPr>
        <p:spPr>
          <a:xfrm>
            <a:off x="412376" y="6356350"/>
            <a:ext cx="3666565"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DF344760-C8E5-8E55-E4C4-78944B3BBFBA}"/>
              </a:ext>
            </a:extLst>
          </p:cNvPr>
          <p:cNvSpPr>
            <a:spLocks noGrp="1"/>
          </p:cNvSpPr>
          <p:nvPr>
            <p:ph type="ftr" sz="quarter" idx="11"/>
          </p:nvPr>
        </p:nvSpPr>
        <p:spPr>
          <a:xfrm>
            <a:off x="3399864" y="6356350"/>
            <a:ext cx="5499848"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01B21980-88A9-1E65-F32E-6F550BA37EF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6</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199" y="313839"/>
            <a:ext cx="9182622" cy="804862"/>
          </a:xfrm>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118700"/>
            <a:ext cx="7542007" cy="5058263"/>
          </a:xfrm>
          <a:effectLst>
            <a:outerShdw blurRad="50800" dist="165100" dir="2700000" algn="ctr" rotWithShape="0">
              <a:srgbClr val="000000">
                <a:alpha val="43137"/>
              </a:srgbClr>
            </a:outerShdw>
          </a:effectLst>
        </p:spPr>
        <p:txBody>
          <a:bodyPr>
            <a:noAutofit/>
          </a:bodyPr>
          <a:lstStyle/>
          <a:p>
            <a:r>
              <a:rPr lang="en-US" sz="2000" b="1" dirty="0"/>
              <a:t>Guidelines / Standards</a:t>
            </a:r>
          </a:p>
          <a:p>
            <a:pPr lvl="1"/>
            <a:r>
              <a:rPr lang="en-US" sz="2000" dirty="0"/>
              <a:t>Web Content Accessibility Guidelines (WCAG)</a:t>
            </a:r>
          </a:p>
          <a:p>
            <a:pPr lvl="1"/>
            <a:r>
              <a:rPr lang="en-US" sz="2000" dirty="0"/>
              <a:t>International Standards Organization (ISO)</a:t>
            </a:r>
          </a:p>
          <a:p>
            <a:pPr lvl="1"/>
            <a:r>
              <a:rPr lang="en-US" sz="2000" dirty="0"/>
              <a:t> Portable Document Format / Universal Accessibility (PDF / UA)</a:t>
            </a:r>
          </a:p>
          <a:p>
            <a:pPr lvl="1"/>
            <a:r>
              <a:rPr lang="en-US" sz="2000" dirty="0"/>
              <a:t>Accessible Electronic Documents Community of Practice (AED CoP)</a:t>
            </a:r>
          </a:p>
          <a:p>
            <a:r>
              <a:rPr lang="en-US" sz="2000" b="1" dirty="0"/>
              <a:t>Regulations / Policies</a:t>
            </a:r>
          </a:p>
          <a:p>
            <a:pPr lvl="1"/>
            <a:r>
              <a:rPr lang="en-US" sz="2000" dirty="0"/>
              <a:t>Equality Act 2010 (EQA)</a:t>
            </a:r>
          </a:p>
          <a:p>
            <a:pPr lvl="1"/>
            <a:r>
              <a:rPr lang="en-US" sz="2000" dirty="0"/>
              <a:t>European Accessibility Act (EAA)</a:t>
            </a:r>
          </a:p>
          <a:p>
            <a:pPr lvl="1"/>
            <a:r>
              <a:rPr lang="en-US" sz="2000" dirty="0"/>
              <a:t>Accessibility for Ontarians with Disabilities Act (AODA)</a:t>
            </a:r>
          </a:p>
          <a:p>
            <a:pPr lvl="1"/>
            <a:r>
              <a:rPr lang="en-US" sz="2000" dirty="0"/>
              <a:t>Americans with Disability Act of 1990 (ADA)</a:t>
            </a:r>
            <a:endParaRPr lang="en-US" sz="1600" dirty="0"/>
          </a:p>
          <a:p>
            <a:pPr lvl="1"/>
            <a:r>
              <a:rPr lang="en-US" sz="2000" dirty="0"/>
              <a:t>Learn more at: </a:t>
            </a:r>
            <a:r>
              <a:rPr lang="en-US" sz="2000" dirty="0">
                <a:solidFill>
                  <a:srgbClr val="85DFFF"/>
                </a:solidFill>
                <a:hlinkClick r:id="rId3">
                  <a:extLst>
                    <a:ext uri="{A12FA001-AC4F-418D-AE19-62706E023703}">
                      <ahyp:hlinkClr xmlns:ahyp="http://schemas.microsoft.com/office/drawing/2018/hyperlinkcolor" val="tx"/>
                    </a:ext>
                  </a:extLst>
                </a:hlinkClick>
              </a:rPr>
              <a:t>Web Accessibility Laws &amp; Policies | WAI | W3C</a:t>
            </a:r>
            <a:endParaRPr lang="en-US" dirty="0"/>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 uri="{C183D7F6-B498-43B3-948B-1728B52AA6E4}">
                <adec:decorative xmlns:adec="http://schemas.microsoft.com/office/drawing/2017/decorative" val="0"/>
              </a:ext>
            </a:extLst>
          </p:cNvPr>
          <p:cNvGrpSpPr/>
          <p:nvPr/>
        </p:nvGrpSpPr>
        <p:grpSpPr>
          <a:xfrm>
            <a:off x="8380206" y="2079458"/>
            <a:ext cx="3737919" cy="3167403"/>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4" name="Date Placeholder 3">
            <a:extLst>
              <a:ext uri="{FF2B5EF4-FFF2-40B4-BE49-F238E27FC236}">
                <a16:creationId xmlns:a16="http://schemas.microsoft.com/office/drawing/2014/main" id="{5BABC47F-A30C-26DE-6132-19B0F68E30BE}"/>
              </a:ext>
            </a:extLst>
          </p:cNvPr>
          <p:cNvSpPr>
            <a:spLocks noGrp="1"/>
          </p:cNvSpPr>
          <p:nvPr>
            <p:ph type="dt" sz="half" idx="10"/>
          </p:nvPr>
        </p:nvSpPr>
        <p:spPr>
          <a:xfrm>
            <a:off x="376518" y="6356350"/>
            <a:ext cx="3648635"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F0A45F28-1407-2EB5-8236-7B1EDB7268EC}"/>
              </a:ext>
            </a:extLst>
          </p:cNvPr>
          <p:cNvSpPr>
            <a:spLocks noGrp="1"/>
          </p:cNvSpPr>
          <p:nvPr>
            <p:ph type="ftr" sz="quarter" idx="11"/>
          </p:nvPr>
        </p:nvSpPr>
        <p:spPr>
          <a:xfrm>
            <a:off x="3346076" y="6356350"/>
            <a:ext cx="5472953"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464E77CC-57B0-67F7-E56C-FEC0C76C3FAD}"/>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7</a:t>
            </a:fld>
            <a:endParaRPr lang="en-US" b="1" dirty="0">
              <a:solidFill>
                <a:schemeClr val="bg1"/>
              </a:solidFill>
            </a:endParaRPr>
          </a:p>
        </p:txBody>
      </p:sp>
    </p:spTree>
    <p:extLst>
      <p:ext uri="{BB962C8B-B14F-4D97-AF65-F5344CB8AC3E}">
        <p14:creationId xmlns:p14="http://schemas.microsoft.com/office/powerpoint/2010/main" val="365797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6B13-3A54-4BB2-9556-76E1EA172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7D9C6-4674-B4A0-4CDA-C553F28D71C3}"/>
              </a:ext>
            </a:extLst>
          </p:cNvPr>
          <p:cNvSpPr>
            <a:spLocks noGrp="1"/>
          </p:cNvSpPr>
          <p:nvPr>
            <p:ph type="title"/>
          </p:nvPr>
        </p:nvSpPr>
        <p:spPr>
          <a:xfrm>
            <a:off x="838199" y="313839"/>
            <a:ext cx="9182622" cy="804862"/>
          </a:xfrm>
        </p:spPr>
        <p:txBody>
          <a:bodyPr/>
          <a:lstStyle/>
          <a:p>
            <a:r>
              <a:rPr lang="en-US" dirty="0"/>
              <a:t>Quick Warning!</a:t>
            </a:r>
          </a:p>
        </p:txBody>
      </p:sp>
      <p:sp>
        <p:nvSpPr>
          <p:cNvPr id="3" name="Content Placeholder 2">
            <a:extLst>
              <a:ext uri="{FF2B5EF4-FFF2-40B4-BE49-F238E27FC236}">
                <a16:creationId xmlns:a16="http://schemas.microsoft.com/office/drawing/2014/main" id="{0333BC88-25FF-1073-E27D-E56F2EFC52A5}"/>
              </a:ext>
            </a:extLst>
          </p:cNvPr>
          <p:cNvSpPr>
            <a:spLocks noGrp="1"/>
          </p:cNvSpPr>
          <p:nvPr>
            <p:ph idx="1"/>
          </p:nvPr>
        </p:nvSpPr>
        <p:spPr>
          <a:xfrm>
            <a:off x="838200" y="1149358"/>
            <a:ext cx="10535434" cy="5027605"/>
          </a:xfrm>
          <a:effectLst>
            <a:outerShdw blurRad="50800" dist="165100" dir="2700000" algn="ctr" rotWithShape="0">
              <a:srgbClr val="000000">
                <a:alpha val="43137"/>
              </a:srgbClr>
            </a:outerShdw>
          </a:effectLst>
        </p:spPr>
        <p:txBody>
          <a:bodyPr anchor="ctr">
            <a:noAutofit/>
          </a:bodyPr>
          <a:lstStyle/>
          <a:p>
            <a:pPr marL="0" indent="0" algn="ctr">
              <a:buNone/>
            </a:pPr>
            <a:r>
              <a:rPr lang="en-US" sz="3600" b="1" dirty="0"/>
              <a:t>Possible pseudo flashing effect due to image on next slide.</a:t>
            </a:r>
          </a:p>
        </p:txBody>
      </p:sp>
      <p:sp>
        <p:nvSpPr>
          <p:cNvPr id="4" name="Date Placeholder 3">
            <a:extLst>
              <a:ext uri="{FF2B5EF4-FFF2-40B4-BE49-F238E27FC236}">
                <a16:creationId xmlns:a16="http://schemas.microsoft.com/office/drawing/2014/main" id="{FA7BE172-DFC4-47EC-1762-6AB1CC6D1153}"/>
              </a:ext>
            </a:extLst>
          </p:cNvPr>
          <p:cNvSpPr>
            <a:spLocks noGrp="1"/>
          </p:cNvSpPr>
          <p:nvPr>
            <p:ph type="dt" sz="half" idx="10"/>
          </p:nvPr>
        </p:nvSpPr>
        <p:spPr>
          <a:xfrm>
            <a:off x="376518" y="6356350"/>
            <a:ext cx="3648635" cy="365125"/>
          </a:xfrm>
        </p:spPr>
        <p:txBody>
          <a:bodyPr/>
          <a:lstStyle/>
          <a:p>
            <a:r>
              <a:rPr lang="en-US" b="1">
                <a:solidFill>
                  <a:schemeClr val="bg1"/>
                </a:solidFill>
              </a:rPr>
              <a:t>06/28/2024</a:t>
            </a:r>
            <a:endParaRPr lang="en-US" b="1" dirty="0">
              <a:solidFill>
                <a:schemeClr val="bg1"/>
              </a:solidFill>
            </a:endParaRPr>
          </a:p>
        </p:txBody>
      </p:sp>
      <p:sp>
        <p:nvSpPr>
          <p:cNvPr id="5" name="Footer Placeholder 4">
            <a:extLst>
              <a:ext uri="{FF2B5EF4-FFF2-40B4-BE49-F238E27FC236}">
                <a16:creationId xmlns:a16="http://schemas.microsoft.com/office/drawing/2014/main" id="{39188CF4-D204-B372-CA71-3F483867C9B8}"/>
              </a:ext>
            </a:extLst>
          </p:cNvPr>
          <p:cNvSpPr>
            <a:spLocks noGrp="1"/>
          </p:cNvSpPr>
          <p:nvPr>
            <p:ph type="ftr" sz="quarter" idx="11"/>
          </p:nvPr>
        </p:nvSpPr>
        <p:spPr>
          <a:xfrm>
            <a:off x="3346076" y="6356350"/>
            <a:ext cx="5472953" cy="365125"/>
          </a:xfrm>
        </p:spPr>
        <p:txBody>
          <a:bodyPr/>
          <a:lstStyle/>
          <a:p>
            <a:r>
              <a:rPr lang="en-US" b="1">
                <a:solidFill>
                  <a:schemeClr val="bg1"/>
                </a:solidFill>
              </a:rPr>
              <a:t>KCDC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55DE769C-7894-6EFF-B646-C87EAF446C78}"/>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8</a:t>
            </a:fld>
            <a:endParaRPr lang="en-US" b="1" dirty="0">
              <a:solidFill>
                <a:schemeClr val="bg1"/>
              </a:solidFill>
            </a:endParaRPr>
          </a:p>
        </p:txBody>
      </p:sp>
    </p:spTree>
    <p:extLst>
      <p:ext uri="{BB962C8B-B14F-4D97-AF65-F5344CB8AC3E}">
        <p14:creationId xmlns:p14="http://schemas.microsoft.com/office/powerpoint/2010/main" val="71519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Importance of User Feedback &amp; Experience</a:t>
            </a:r>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6628E126-D8C7-8CC3-911A-4B9FE0A83BE3}"/>
              </a:ext>
            </a:extLst>
          </p:cNvPr>
          <p:cNvPicPr>
            <a:picLocks noChangeAspect="1"/>
          </p:cNvPicPr>
          <p:nvPr/>
        </p:nvPicPr>
        <p:blipFill>
          <a:blip r:embed="rId3"/>
          <a:stretch>
            <a:fillRect/>
          </a:stretch>
        </p:blipFill>
        <p:spPr>
          <a:xfrm>
            <a:off x="838200" y="2314204"/>
            <a:ext cx="5020311" cy="2604537"/>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C73074A3-31E9-1E06-BDED-D9ED11729CAF}"/>
              </a:ext>
            </a:extLst>
          </p:cNvPr>
          <p:cNvPicPr>
            <a:picLocks noChangeAspect="1"/>
          </p:cNvPicPr>
          <p:nvPr/>
        </p:nvPicPr>
        <p:blipFill rotWithShape="1">
          <a:blip r:embed="rId4"/>
          <a:srcRect l="7313" r="6046"/>
          <a:stretch/>
        </p:blipFill>
        <p:spPr>
          <a:xfrm>
            <a:off x="6404045" y="2314205"/>
            <a:ext cx="5020311" cy="2604537"/>
          </a:xfrm>
          <a:prstGeom prst="rect">
            <a:avLst/>
          </a:prstGeom>
          <a:effectLst>
            <a:outerShdw blurRad="63500" sx="102000" sy="102000" algn="ctr" rotWithShape="0">
              <a:prstClr val="black">
                <a:alpha val="40000"/>
              </a:prstClr>
            </a:outerShdw>
            <a:softEdge rad="31750"/>
          </a:effectLst>
        </p:spPr>
      </p:pic>
      <p:sp>
        <p:nvSpPr>
          <p:cNvPr id="3" name="Date Placeholder 2">
            <a:extLst>
              <a:ext uri="{FF2B5EF4-FFF2-40B4-BE49-F238E27FC236}">
                <a16:creationId xmlns:a16="http://schemas.microsoft.com/office/drawing/2014/main" id="{A40856E5-CF32-178D-B1A4-C13E190CD658}"/>
              </a:ext>
            </a:extLst>
          </p:cNvPr>
          <p:cNvSpPr>
            <a:spLocks noGrp="1"/>
          </p:cNvSpPr>
          <p:nvPr>
            <p:ph type="dt" sz="half" idx="10"/>
          </p:nvPr>
        </p:nvSpPr>
        <p:spPr>
          <a:xfrm>
            <a:off x="394447" y="6356350"/>
            <a:ext cx="3684494" cy="365125"/>
          </a:xfrm>
        </p:spPr>
        <p:txBody>
          <a:bodyPr/>
          <a:lstStyle/>
          <a:p>
            <a:r>
              <a:rPr lang="en-US" b="1">
                <a:solidFill>
                  <a:schemeClr val="bg1"/>
                </a:solidFill>
              </a:rPr>
              <a:t>06/28/2024</a:t>
            </a:r>
            <a:endParaRPr lang="en-US" b="1" dirty="0">
              <a:solidFill>
                <a:schemeClr val="bg1"/>
              </a:solidFill>
            </a:endParaRPr>
          </a:p>
        </p:txBody>
      </p:sp>
      <p:sp>
        <p:nvSpPr>
          <p:cNvPr id="4" name="Footer Placeholder 3">
            <a:extLst>
              <a:ext uri="{FF2B5EF4-FFF2-40B4-BE49-F238E27FC236}">
                <a16:creationId xmlns:a16="http://schemas.microsoft.com/office/drawing/2014/main" id="{9045C2CF-D0EF-D0FF-E08C-C67A1E388FE1}"/>
              </a:ext>
            </a:extLst>
          </p:cNvPr>
          <p:cNvSpPr>
            <a:spLocks noGrp="1"/>
          </p:cNvSpPr>
          <p:nvPr>
            <p:ph type="ftr" sz="quarter" idx="11"/>
          </p:nvPr>
        </p:nvSpPr>
        <p:spPr>
          <a:xfrm>
            <a:off x="3372970" y="6356350"/>
            <a:ext cx="5526741" cy="365125"/>
          </a:xfrm>
        </p:spPr>
        <p:txBody>
          <a:bodyPr/>
          <a:lstStyle/>
          <a:p>
            <a:r>
              <a:rPr lang="en-US" b="1">
                <a:solidFill>
                  <a:schemeClr val="bg1"/>
                </a:solidFill>
              </a:rPr>
              <a:t>KCDC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5EB9B8B-6874-EE41-B9DA-EA53F8AC24D8}"/>
              </a:ext>
            </a:extLst>
          </p:cNvPr>
          <p:cNvSpPr>
            <a:spLocks noGrp="1"/>
          </p:cNvSpPr>
          <p:nvPr>
            <p:ph type="sldNum" sz="quarter" idx="12"/>
          </p:nvPr>
        </p:nvSpPr>
        <p:spPr>
          <a:xfrm>
            <a:off x="8166847" y="6356350"/>
            <a:ext cx="3684494" cy="365125"/>
          </a:xfrm>
        </p:spPr>
        <p:txBody>
          <a:bodyPr/>
          <a:lstStyle/>
          <a:p>
            <a:fld id="{427A02C9-A0CD-4A0B-81BC-708D5026A1F8}" type="slidenum">
              <a:rPr lang="en-US" b="1" smtClean="0">
                <a:solidFill>
                  <a:schemeClr val="bg1"/>
                </a:solidFill>
              </a:rPr>
              <a:t>9</a:t>
            </a:fld>
            <a:endParaRPr lang="en-US" b="1" dirty="0">
              <a:solidFill>
                <a:schemeClr val="bg1"/>
              </a:solidFill>
            </a:endParaRPr>
          </a:p>
        </p:txBody>
      </p:sp>
    </p:spTree>
    <p:extLst>
      <p:ext uri="{BB962C8B-B14F-4D97-AF65-F5344CB8AC3E}">
        <p14:creationId xmlns:p14="http://schemas.microsoft.com/office/powerpoint/2010/main" val="2165081222"/>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EDC6638-3F1D-4CA5-A167-2F719C087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 Day slides</Template>
  <TotalTime>1543</TotalTime>
  <Words>2343</Words>
  <Application>Microsoft Office PowerPoint</Application>
  <PresentationFormat>Widescreen</PresentationFormat>
  <Paragraphs>305</Paragraphs>
  <Slides>25</Slides>
  <Notes>21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Franklin Gothic Book</vt:lpstr>
      <vt:lpstr>Franklin Gothic Demi</vt:lpstr>
      <vt:lpstr>Inter</vt:lpstr>
      <vt:lpstr>itc-giovanni</vt:lpstr>
      <vt:lpstr>Open Sans</vt:lpstr>
      <vt:lpstr>Wingdings</vt:lpstr>
      <vt:lpstr>Office Theme</vt:lpstr>
      <vt:lpstr>Accessibility Testing 101</vt:lpstr>
      <vt:lpstr>Disclaimer</vt:lpstr>
      <vt:lpstr>Overview</vt:lpstr>
      <vt:lpstr>What is Accessibility?</vt:lpstr>
      <vt:lpstr>The Spectrum of Disability</vt:lpstr>
      <vt:lpstr>Why?</vt:lpstr>
      <vt:lpstr>How to decide what is accessible?</vt:lpstr>
      <vt:lpstr>Quick Warning!</vt:lpstr>
      <vt:lpstr>Importance of User Feedback &amp; Experience</vt:lpstr>
      <vt:lpstr>Building A11y Test Plans &amp; Processes</vt:lpstr>
      <vt:lpstr>Tools &amp; Resources</vt:lpstr>
      <vt:lpstr>Manual vs Automated</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67</cp:revision>
  <dcterms:created xsi:type="dcterms:W3CDTF">2023-11-07T06:42:14Z</dcterms:created>
  <dcterms:modified xsi:type="dcterms:W3CDTF">2024-06-28T07:17:50Z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